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6E6C-B10A-EF49-94C9-187C360930D7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6009-06D2-D84B-9409-8BA18E0C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496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b="1" u="sng" dirty="0" err="1" smtClean="0"/>
              <a:t>Nivel</a:t>
            </a:r>
            <a:r>
              <a:rPr lang="en-US" sz="3500" b="1" u="sng" dirty="0" smtClean="0"/>
              <a:t> de </a:t>
            </a:r>
            <a:r>
              <a:rPr lang="en-US" sz="3500" b="1" u="sng" dirty="0" err="1" smtClean="0"/>
              <a:t>ingl</a:t>
            </a:r>
            <a:r>
              <a:rPr lang="en-US" sz="3500" b="1" u="sng" dirty="0" err="1" smtClean="0"/>
              <a:t>és</a:t>
            </a:r>
            <a:r>
              <a:rPr lang="en-US" sz="3500" b="1" u="sng" dirty="0" smtClean="0"/>
              <a:t>/</a:t>
            </a:r>
            <a:r>
              <a:rPr lang="en-US" sz="3500" b="1" u="sng" dirty="0" err="1" smtClean="0"/>
              <a:t>español</a:t>
            </a:r>
            <a:r>
              <a:rPr lang="en-US" sz="3500" b="1" u="sng" dirty="0" smtClean="0"/>
              <a:t> de los </a:t>
            </a:r>
            <a:r>
              <a:rPr lang="en-US" sz="3500" b="1" u="sng" dirty="0" err="1" smtClean="0"/>
              <a:t>hispanos</a:t>
            </a:r>
            <a:endParaRPr lang="en-US" sz="35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106" b="20126"/>
          <a:stretch/>
        </p:blipFill>
        <p:spPr>
          <a:xfrm>
            <a:off x="4655593" y="1217754"/>
            <a:ext cx="4221243" cy="3095643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85957" y="1217754"/>
            <a:ext cx="4313891" cy="48017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232A33"/>
                </a:solidFill>
              </a:rPr>
              <a:t>¿</a:t>
            </a:r>
            <a:r>
              <a:rPr lang="en-US" sz="1800" dirty="0" err="1" smtClean="0">
                <a:solidFill>
                  <a:srgbClr val="232A33"/>
                </a:solidFill>
              </a:rPr>
              <a:t>Cuál</a:t>
            </a:r>
            <a:r>
              <a:rPr lang="en-US" sz="1800" dirty="0" smtClean="0">
                <a:solidFill>
                  <a:srgbClr val="232A33"/>
                </a:solidFill>
              </a:rPr>
              <a:t> </a:t>
            </a:r>
            <a:r>
              <a:rPr lang="en-US" sz="1800" dirty="0" err="1" smtClean="0">
                <a:solidFill>
                  <a:srgbClr val="232A33"/>
                </a:solidFill>
              </a:rPr>
              <a:t>es</a:t>
            </a:r>
            <a:r>
              <a:rPr lang="en-US" sz="1800" dirty="0" smtClean="0">
                <a:solidFill>
                  <a:srgbClr val="232A33"/>
                </a:solidFill>
              </a:rPr>
              <a:t> el </a:t>
            </a:r>
            <a:r>
              <a:rPr lang="en-US" sz="1800" u="sng" dirty="0" err="1" smtClean="0">
                <a:solidFill>
                  <a:srgbClr val="232A33"/>
                </a:solidFill>
              </a:rPr>
              <a:t>tema</a:t>
            </a:r>
            <a:r>
              <a:rPr lang="en-US" sz="1800" dirty="0" smtClean="0">
                <a:solidFill>
                  <a:srgbClr val="232A33"/>
                </a:solidFill>
              </a:rPr>
              <a:t> de los </a:t>
            </a:r>
            <a:r>
              <a:rPr lang="en-US" sz="1800" dirty="0" err="1" smtClean="0">
                <a:solidFill>
                  <a:srgbClr val="232A33"/>
                </a:solidFill>
              </a:rPr>
              <a:t>gráficos</a:t>
            </a:r>
            <a:r>
              <a:rPr lang="en-US" sz="1800" dirty="0" smtClean="0">
                <a:solidFill>
                  <a:srgbClr val="232A33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232A33"/>
                </a:solidFill>
              </a:rPr>
              <a:t>¿</a:t>
            </a:r>
            <a:r>
              <a:rPr lang="en-US" sz="1800" dirty="0" err="1" smtClean="0">
                <a:solidFill>
                  <a:srgbClr val="232A33"/>
                </a:solidFill>
              </a:rPr>
              <a:t>Qu</a:t>
            </a:r>
            <a:r>
              <a:rPr lang="en-US" sz="1800" dirty="0" err="1" smtClean="0">
                <a:solidFill>
                  <a:srgbClr val="232A33"/>
                </a:solidFill>
              </a:rPr>
              <a:t>é</a:t>
            </a:r>
            <a:r>
              <a:rPr lang="en-US" sz="1800" dirty="0" smtClean="0">
                <a:solidFill>
                  <a:srgbClr val="232A33"/>
                </a:solidFill>
              </a:rPr>
              <a:t> </a:t>
            </a:r>
            <a:r>
              <a:rPr lang="en-US" sz="1800" dirty="0" err="1" smtClean="0">
                <a:solidFill>
                  <a:srgbClr val="232A33"/>
                </a:solidFill>
              </a:rPr>
              <a:t>información</a:t>
            </a:r>
            <a:r>
              <a:rPr lang="en-US" sz="1800" dirty="0" smtClean="0">
                <a:solidFill>
                  <a:srgbClr val="232A33"/>
                </a:solidFill>
              </a:rPr>
              <a:t> </a:t>
            </a:r>
            <a:r>
              <a:rPr lang="en-US" sz="1800" dirty="0" err="1" smtClean="0">
                <a:solidFill>
                  <a:srgbClr val="232A33"/>
                </a:solidFill>
              </a:rPr>
              <a:t>obtenemos</a:t>
            </a:r>
            <a:r>
              <a:rPr lang="en-US" sz="1800" dirty="0" smtClean="0">
                <a:solidFill>
                  <a:srgbClr val="232A33"/>
                </a:solidFill>
              </a:rPr>
              <a:t>?</a:t>
            </a:r>
            <a:endParaRPr lang="en-US" sz="1800" dirty="0" smtClean="0">
              <a:solidFill>
                <a:srgbClr val="232A33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rgbClr val="232A33"/>
                </a:solidFill>
              </a:rPr>
              <a:t>Vocabulario</a:t>
            </a:r>
            <a:r>
              <a:rPr lang="en-US" sz="1800" dirty="0" smtClean="0">
                <a:solidFill>
                  <a:srgbClr val="232A33"/>
                </a:solidFill>
              </a:rPr>
              <a:t> </a:t>
            </a:r>
            <a:r>
              <a:rPr lang="en-US" sz="1800" dirty="0" err="1" smtClean="0">
                <a:solidFill>
                  <a:srgbClr val="232A33"/>
                </a:solidFill>
              </a:rPr>
              <a:t>importante</a:t>
            </a:r>
            <a:r>
              <a:rPr lang="en-US" sz="1800" dirty="0" smtClean="0">
                <a:solidFill>
                  <a:srgbClr val="232A33"/>
                </a:solidFill>
              </a:rPr>
              <a:t>:</a:t>
            </a:r>
            <a:endParaRPr lang="en-US" sz="1800" dirty="0">
              <a:solidFill>
                <a:srgbClr val="232A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957" y="2161953"/>
            <a:ext cx="3851419" cy="1400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700" b="1" dirty="0" smtClean="0">
                <a:solidFill>
                  <a:schemeClr val="tx1"/>
                </a:solidFill>
              </a:rPr>
              <a:t>Hay </a:t>
            </a:r>
            <a:r>
              <a:rPr lang="en-US" sz="1700" b="1" dirty="0" err="1" smtClean="0">
                <a:solidFill>
                  <a:schemeClr val="tx1"/>
                </a:solidFill>
              </a:rPr>
              <a:t>menos</a:t>
            </a:r>
            <a:r>
              <a:rPr lang="en-US" sz="1700" b="1" dirty="0" smtClean="0">
                <a:solidFill>
                  <a:schemeClr val="tx1"/>
                </a:solidFill>
              </a:rPr>
              <a:t>/</a:t>
            </a:r>
            <a:r>
              <a:rPr lang="en-US" sz="1700" b="1" dirty="0" err="1" smtClean="0">
                <a:solidFill>
                  <a:schemeClr val="tx1"/>
                </a:solidFill>
              </a:rPr>
              <a:t>m</a:t>
            </a:r>
            <a:r>
              <a:rPr lang="en-US" sz="1700" b="1" dirty="0" err="1" smtClean="0">
                <a:solidFill>
                  <a:schemeClr val="tx1"/>
                </a:solidFill>
              </a:rPr>
              <a:t>ás</a:t>
            </a:r>
            <a:r>
              <a:rPr lang="en-US" sz="1700" b="1" dirty="0" smtClean="0">
                <a:solidFill>
                  <a:schemeClr val="tx1"/>
                </a:solidFill>
              </a:rPr>
              <a:t> ……….. </a:t>
            </a:r>
            <a:r>
              <a:rPr lang="en-US" sz="1700" b="1" dirty="0" err="1">
                <a:solidFill>
                  <a:schemeClr val="tx1"/>
                </a:solidFill>
              </a:rPr>
              <a:t>q</a:t>
            </a:r>
            <a:r>
              <a:rPr lang="en-US" sz="1700" b="1" dirty="0" err="1" smtClean="0">
                <a:solidFill>
                  <a:schemeClr val="tx1"/>
                </a:solidFill>
              </a:rPr>
              <a:t>ue</a:t>
            </a:r>
            <a:r>
              <a:rPr lang="en-US" sz="1700" b="1" dirty="0" smtClean="0">
                <a:solidFill>
                  <a:schemeClr val="tx1"/>
                </a:solidFill>
              </a:rPr>
              <a:t>………</a:t>
            </a:r>
          </a:p>
          <a:p>
            <a:pPr marL="285750" indent="-285750">
              <a:buFontTx/>
              <a:buChar char="-"/>
            </a:pPr>
            <a:r>
              <a:rPr lang="en-US" sz="1700" b="1" dirty="0" smtClean="0">
                <a:solidFill>
                  <a:schemeClr val="tx1"/>
                </a:solidFill>
              </a:rPr>
              <a:t>En </a:t>
            </a:r>
            <a:r>
              <a:rPr lang="en-US" sz="1700" b="1" dirty="0" err="1" smtClean="0">
                <a:solidFill>
                  <a:schemeClr val="tx1"/>
                </a:solidFill>
              </a:rPr>
              <a:t>este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</a:rPr>
              <a:t>gráfico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</a:rPr>
              <a:t>observamos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</a:rPr>
              <a:t>que</a:t>
            </a:r>
            <a:r>
              <a:rPr lang="en-US" sz="1700" b="1" dirty="0" smtClean="0">
                <a:solidFill>
                  <a:schemeClr val="tx1"/>
                </a:solidFill>
              </a:rPr>
              <a:t>….</a:t>
            </a:r>
          </a:p>
          <a:p>
            <a:pPr marL="285750" indent="-285750">
              <a:buFontTx/>
              <a:buChar char="-"/>
            </a:pPr>
            <a:r>
              <a:rPr lang="en-US" sz="1700" b="1" dirty="0" smtClean="0">
                <a:solidFill>
                  <a:schemeClr val="tx1"/>
                </a:solidFill>
              </a:rPr>
              <a:t>El </a:t>
            </a:r>
            <a:r>
              <a:rPr lang="en-US" sz="1700" b="1" dirty="0" err="1" smtClean="0">
                <a:solidFill>
                  <a:schemeClr val="tx1"/>
                </a:solidFill>
              </a:rPr>
              <a:t>porcentaje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smtClean="0">
                <a:solidFill>
                  <a:schemeClr val="tx1"/>
                </a:solidFill>
              </a:rPr>
              <a:t>(percentage) </a:t>
            </a:r>
            <a:r>
              <a:rPr lang="en-US" sz="1700" b="1" dirty="0" smtClean="0">
                <a:solidFill>
                  <a:schemeClr val="tx1"/>
                </a:solidFill>
              </a:rPr>
              <a:t>de</a:t>
            </a:r>
            <a:r>
              <a:rPr lang="en-US" sz="1700" i="1" dirty="0" smtClean="0">
                <a:solidFill>
                  <a:schemeClr val="tx1"/>
                </a:solidFill>
              </a:rPr>
              <a:t> …….…….</a:t>
            </a:r>
            <a:r>
              <a:rPr lang="en-US" sz="1700" b="1" dirty="0" err="1" smtClean="0">
                <a:solidFill>
                  <a:schemeClr val="tx1"/>
                </a:solidFill>
              </a:rPr>
              <a:t>es</a:t>
            </a:r>
            <a:r>
              <a:rPr lang="en-US" sz="1700" b="1" dirty="0" smtClean="0">
                <a:solidFill>
                  <a:schemeClr val="tx1"/>
                </a:solidFill>
              </a:rPr>
              <a:t> mayor/</a:t>
            </a:r>
            <a:r>
              <a:rPr lang="en-US" sz="1700" b="1" dirty="0" err="1" smtClean="0">
                <a:solidFill>
                  <a:schemeClr val="tx1"/>
                </a:solidFill>
              </a:rPr>
              <a:t>menor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</a:rPr>
              <a:t>que</a:t>
            </a:r>
            <a:r>
              <a:rPr lang="en-US" sz="1700" b="1" dirty="0" smtClean="0">
                <a:solidFill>
                  <a:schemeClr val="tx1"/>
                </a:solidFill>
              </a:rPr>
              <a:t>….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328" y="6055434"/>
            <a:ext cx="377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</a:t>
            </a:r>
            <a:r>
              <a:rPr lang="en-US" dirty="0" err="1" smtClean="0"/>
              <a:t>áles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consecuencias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lgunos</a:t>
            </a:r>
            <a:r>
              <a:rPr lang="en-US" dirty="0" smtClean="0"/>
              <a:t> padres no </a:t>
            </a:r>
            <a:r>
              <a:rPr lang="en-US" dirty="0" err="1" smtClean="0"/>
              <a:t>hablen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622" b="19005"/>
          <a:stretch/>
        </p:blipFill>
        <p:spPr>
          <a:xfrm>
            <a:off x="185957" y="3612140"/>
            <a:ext cx="4313891" cy="324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86911" b="7223"/>
          <a:stretch/>
        </p:blipFill>
        <p:spPr>
          <a:xfrm>
            <a:off x="4655593" y="4313397"/>
            <a:ext cx="4221243" cy="2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Niños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intérpretes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 Spanglish (2004)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panglish Part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4054" y="1749320"/>
            <a:ext cx="7012976" cy="39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0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3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Role-play</a:t>
            </a:r>
            <a:endParaRPr lang="en-US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9" y="1273858"/>
            <a:ext cx="3725609" cy="2104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786" y="904526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 el </a:t>
            </a:r>
            <a:r>
              <a:rPr lang="en-US" b="1" dirty="0" err="1" smtClean="0"/>
              <a:t>m</a:t>
            </a:r>
            <a:r>
              <a:rPr lang="en-US" b="1" dirty="0" err="1" smtClean="0"/>
              <a:t>édico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178" y="1677432"/>
            <a:ext cx="3773810" cy="2512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8971" y="1273858"/>
            <a:ext cx="128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 el </a:t>
            </a:r>
            <a:r>
              <a:rPr lang="en-US" b="1" dirty="0" err="1" smtClean="0"/>
              <a:t>banco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7" y="3796688"/>
            <a:ext cx="3062221" cy="2056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786" y="5943343"/>
            <a:ext cx="210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Accidente</a:t>
            </a:r>
            <a:r>
              <a:rPr lang="en-US" b="1" dirty="0" smtClean="0"/>
              <a:t> de </a:t>
            </a:r>
            <a:r>
              <a:rPr lang="en-US" b="1" dirty="0" err="1" smtClean="0"/>
              <a:t>tr</a:t>
            </a:r>
            <a:r>
              <a:rPr lang="en-US" b="1" dirty="0" err="1" smtClean="0"/>
              <a:t>áfico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36" y="4190346"/>
            <a:ext cx="4002874" cy="2500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3204" y="6470094"/>
            <a:ext cx="141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 la </a:t>
            </a:r>
            <a:r>
              <a:rPr lang="en-US" b="1" dirty="0" err="1" smtClean="0"/>
              <a:t>escuela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306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100</Words>
  <Application>Microsoft Macintosh PowerPoint</Application>
  <PresentationFormat>On-screen Show (4:3)</PresentationFormat>
  <Paragraphs>15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Nivel de inglés/español de los hispanos</vt:lpstr>
      <vt:lpstr>Niños intérpretes- Spanglish (2004)</vt:lpstr>
      <vt:lpstr>Role-play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de inglés de los hispanos</dc:title>
  <dc:creator>Silvia Perez-Cortes</dc:creator>
  <cp:lastModifiedBy>Silvia Perez-Cortes</cp:lastModifiedBy>
  <cp:revision>4</cp:revision>
  <dcterms:created xsi:type="dcterms:W3CDTF">2014-09-21T23:16:56Z</dcterms:created>
  <dcterms:modified xsi:type="dcterms:W3CDTF">2014-09-22T00:12:47Z</dcterms:modified>
</cp:coreProperties>
</file>